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3" r:id="rId2"/>
    <p:sldId id="272" r:id="rId3"/>
    <p:sldId id="273" r:id="rId4"/>
    <p:sldId id="271" r:id="rId5"/>
    <p:sldId id="285" r:id="rId6"/>
    <p:sldId id="284" r:id="rId7"/>
    <p:sldId id="280" r:id="rId8"/>
    <p:sldId id="281" r:id="rId9"/>
    <p:sldId id="28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15F9D-ADDA-4413-BE0E-C96C3D5387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D0B66C-4CF1-48E5-A4EF-C45BFA191B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63C24-CC77-404F-9401-BDA362C8E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A058B-8DD7-4D46-B14E-FC9D746D9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B8428-ACF0-45AD-A32E-2966C6D9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1774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69CD-786B-4A5F-97A4-51ECB1517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52825E-945E-4D9A-AE89-894921F91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B4C2E-4ADB-4A0E-A491-96218C02F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28FAF-29E5-42CD-B8AA-4D6776603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FF667-0A6E-4B9D-A65A-EBE672875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4933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C88D39-7BC3-4BB0-9275-BC110EF255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8FC686-0594-44B5-B339-2384F57B91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E41A8-6A6E-4121-98CD-267A18412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0D357-0797-4629-A4C4-2F3F62E04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0875D-F331-4F5D-AD21-9A41B588C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418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B35BD-A97F-4210-8DEB-23890878E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8C424-5A18-4F13-936E-BD6E3E106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50F3A-502F-438F-A13D-48ABCC02F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646C0-2F17-4FB8-A855-52B47F559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68056-949C-4C51-A8F4-210CF75DB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1918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25AFA-ACC3-4AEB-9502-D63AA895D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735CC-0E07-490B-9FD3-94DC00A0E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44E5E-8D51-45C2-A322-7E80AC349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7714B-FA9C-4319-A34B-C281F1C2D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B4785-E7FC-454C-B9A4-E53E1E400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8929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09333-41A0-4097-8338-153D12BE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60198-2661-4FC3-BE03-C92A4BD529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69097"/>
            <a:ext cx="5181600" cy="5207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88B0C-9CBD-4E93-8521-4500D0F74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969097"/>
            <a:ext cx="5181600" cy="5207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EFBBBD-B8D7-4679-A33A-8854D3105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7479D0-9149-4720-909C-4C2D25958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755342-0D4D-4A0B-BED3-B6D12FF24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543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B57E5-D7DB-4E35-BE08-E4A8E3A20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424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A08225-8F9A-4044-AF27-A764273EE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9684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93D9B-4227-4405-B6C0-429FEE58A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70787"/>
            <a:ext cx="5157787" cy="4218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8374CA-C994-45BC-958D-412EDE929B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9684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A253B2-89AD-46E0-8006-76007929CF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70787"/>
            <a:ext cx="5183188" cy="4218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FA0B72-05BE-4129-A073-4605F47C5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5107B9-99BA-49EA-9E78-DBCE3E2B9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1CF5EA-554F-4F1F-9C82-F60E15C0B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1008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84E98-1553-4403-9646-E90BD541F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41D2A-5536-4DA0-9FF5-31310F046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92683-A2A1-4C81-A629-F4C21E4D1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AE21DA-C721-4D3D-A6D1-7E9EE41B2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9473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AA5AD7-2119-4C96-8F9A-AD90AE4E1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314782-B6E6-4EEE-8977-7DE1D0C26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6AE57-7A9B-4088-8084-B3DBE3CB9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4334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F5BCF-F704-4DD1-B1BF-E4261A66E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9BE33-1477-4027-9F7D-FDA51AEA5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28EC9-AFBA-42F5-B3B3-8390A662A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AD3EFD-32E3-449B-8C7A-DDD8D0C79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E024EC-FAA8-44D4-A545-7438D4321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19A19-A929-4A04-B10F-AA63F768E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2085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272E7-C0F8-4B43-8C95-971C03DB8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D16502-7E61-4E70-8A19-488E2A0655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D70F71-9AB7-4169-BEDB-91E59E659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5963EC-42F0-4458-9F89-3632F1FC1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4E365B-9914-4236-A66A-30B9522E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2B6CB-E4C9-49FA-B871-CC293A5E9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4209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9B0B4F-9A42-4F5A-912D-A4BA68716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24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58C19-9D4A-46EB-8F2B-FF39997B6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72589"/>
            <a:ext cx="10515600" cy="5204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163BA-5DDF-4AD1-A9B2-8D0C259C3A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FDC0E-5F9F-42FD-A042-90BD2700A6A1}" type="datetimeFigureOut">
              <a:rPr lang="en-CA" smtClean="0"/>
              <a:t>2020-07-14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A8A70-4190-4ABA-B729-921949D21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56926-5A8B-4539-AA7A-F9AE84369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E1EC4-B263-4080-9018-C02B93E43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500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659DF-3D7C-4D34-8FCC-3EC5C6AEF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44942-F344-44BF-9BD6-6A75498BE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Streamline can be drawn with forward tracing, backward tracing, and both.</a:t>
            </a:r>
          </a:p>
          <a:p>
            <a:r>
              <a:rPr lang="en-CA" dirty="0"/>
              <a:t>Backward </a:t>
            </a:r>
            <a:r>
              <a:rPr lang="en-CA" dirty="0" err="1"/>
              <a:t>pathline</a:t>
            </a:r>
            <a:r>
              <a:rPr lang="en-CA" dirty="0"/>
              <a:t> tracing is not supported from the library. But it is possible by inversing time frame order and vector direction.</a:t>
            </a:r>
          </a:p>
          <a:p>
            <a:r>
              <a:rPr lang="en-CA" dirty="0" err="1"/>
              <a:t>Pathlines</a:t>
            </a:r>
            <a:r>
              <a:rPr lang="en-CA" dirty="0"/>
              <a:t> are successfully divided by a plane (or valve).</a:t>
            </a:r>
          </a:p>
        </p:txBody>
      </p:sp>
    </p:spTree>
    <p:extLst>
      <p:ext uri="{BB962C8B-B14F-4D97-AF65-F5344CB8AC3E}">
        <p14:creationId xmlns:p14="http://schemas.microsoft.com/office/powerpoint/2010/main" val="1697188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01B68-36F8-4D3A-92D5-F764531B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Streamline (Forward and Backward tracing, time phase = 9)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2E8672-2910-4DB0-BDA4-F25B5FA33B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469" y="973138"/>
            <a:ext cx="9607061" cy="5203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76D36D-A10B-42AA-AD5F-8BAF6935CE11}"/>
              </a:ext>
            </a:extLst>
          </p:cNvPr>
          <p:cNvSpPr txBox="1"/>
          <p:nvPr/>
        </p:nvSpPr>
        <p:spPr>
          <a:xfrm>
            <a:off x="7980728" y="5569544"/>
            <a:ext cx="3926049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CA" dirty="0"/>
              <a:t>For a given timing, streamline can be drawn with forward tracing, backward tracing, and both of them.</a:t>
            </a:r>
          </a:p>
        </p:txBody>
      </p:sp>
    </p:spTree>
    <p:extLst>
      <p:ext uri="{BB962C8B-B14F-4D97-AF65-F5344CB8AC3E}">
        <p14:creationId xmlns:p14="http://schemas.microsoft.com/office/powerpoint/2010/main" val="1661910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6D922-3112-44F8-8996-CCF55B314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Streamline (Forward tracing, time phase = 9)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2D78A12-B13D-471E-A76B-8BBC80D8B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469" y="973138"/>
            <a:ext cx="9607061" cy="520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898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05CD4-4CEC-45B3-B684-8729FB856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Streamline (Backward tracing, time phase = 9)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33C6EB3-A469-4221-8C0C-E56BF41EA8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469" y="973138"/>
            <a:ext cx="9607061" cy="520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246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169A3-0267-4B7B-9A10-F855E8F23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Pathline</a:t>
            </a:r>
            <a:r>
              <a:rPr lang="en-CA" dirty="0"/>
              <a:t> (forward tracing from MV)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A5FB9A-F745-448F-9176-E3E93FF6C6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469" y="973138"/>
            <a:ext cx="9607061" cy="5203825"/>
          </a:xfrm>
          <a:prstGeom prst="rect">
            <a:avLst/>
          </a:prstGeom>
        </p:spPr>
      </p:pic>
      <p:graphicFrame>
        <p:nvGraphicFramePr>
          <p:cNvPr id="6" name="Table 12">
            <a:extLst>
              <a:ext uri="{FF2B5EF4-FFF2-40B4-BE49-F238E27FC236}">
                <a16:creationId xmlns:a16="http://schemas.microsoft.com/office/drawing/2014/main" id="{B4D9979C-F49F-4318-A23A-7B27BFF58A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844245"/>
              </p:ext>
            </p:extLst>
          </p:nvPr>
        </p:nvGraphicFramePr>
        <p:xfrm>
          <a:off x="351725" y="6189361"/>
          <a:ext cx="734097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811">
                  <a:extLst>
                    <a:ext uri="{9D8B030D-6E8A-4147-A177-3AD203B41FA5}">
                      <a16:colId xmlns:a16="http://schemas.microsoft.com/office/drawing/2014/main" val="1102677295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61993598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14963094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4194457096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11556764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2149301229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75109242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833381883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2577566106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653673287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458035346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400374111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571322491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852467634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53723500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29445008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810741"/>
                  </a:ext>
                </a:extLst>
              </a:tr>
            </a:tbl>
          </a:graphicData>
        </a:graphic>
      </p:graphicFrame>
      <p:sp>
        <p:nvSpPr>
          <p:cNvPr id="7" name="Arrow: Right 6">
            <a:extLst>
              <a:ext uri="{FF2B5EF4-FFF2-40B4-BE49-F238E27FC236}">
                <a16:creationId xmlns:a16="http://schemas.microsoft.com/office/drawing/2014/main" id="{4C4DFC26-A68E-44E2-AE0E-D2675D70BFBA}"/>
              </a:ext>
            </a:extLst>
          </p:cNvPr>
          <p:cNvSpPr/>
          <p:nvPr/>
        </p:nvSpPr>
        <p:spPr>
          <a:xfrm>
            <a:off x="4489450" y="5972961"/>
            <a:ext cx="3203251" cy="1853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888D6AE-F1AE-440B-91C7-3AF0C30278AD}"/>
              </a:ext>
            </a:extLst>
          </p:cNvPr>
          <p:cNvSpPr/>
          <p:nvPr/>
        </p:nvSpPr>
        <p:spPr>
          <a:xfrm>
            <a:off x="351725" y="6573724"/>
            <a:ext cx="4137725" cy="1853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5267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00336-2196-45F2-AC43-5E8A79E7D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Pathline</a:t>
            </a:r>
            <a:r>
              <a:rPr lang="en-CA" dirty="0"/>
              <a:t> (backward tracing from AV)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DBF7FA1-7385-4590-86FD-7BB314330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469" y="973138"/>
            <a:ext cx="9607061" cy="5203825"/>
          </a:xfrm>
          <a:prstGeom prst="rect">
            <a:avLst/>
          </a:prstGeom>
        </p:spPr>
      </p:pic>
      <p:graphicFrame>
        <p:nvGraphicFramePr>
          <p:cNvPr id="6" name="Table 12">
            <a:extLst>
              <a:ext uri="{FF2B5EF4-FFF2-40B4-BE49-F238E27FC236}">
                <a16:creationId xmlns:a16="http://schemas.microsoft.com/office/drawing/2014/main" id="{69DF6EE8-FEC5-4F2D-8E47-76ECE0246D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844245"/>
              </p:ext>
            </p:extLst>
          </p:nvPr>
        </p:nvGraphicFramePr>
        <p:xfrm>
          <a:off x="351725" y="6189361"/>
          <a:ext cx="734097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811">
                  <a:extLst>
                    <a:ext uri="{9D8B030D-6E8A-4147-A177-3AD203B41FA5}">
                      <a16:colId xmlns:a16="http://schemas.microsoft.com/office/drawing/2014/main" val="1102677295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61993598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14963094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4194457096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11556764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2149301229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75109242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833381883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2577566106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653673287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458035346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400374111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571322491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852467634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53723500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29445008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810741"/>
                  </a:ext>
                </a:extLst>
              </a:tr>
            </a:tbl>
          </a:graphicData>
        </a:graphic>
      </p:graphicFrame>
      <p:sp>
        <p:nvSpPr>
          <p:cNvPr id="7" name="Arrow: Right 6">
            <a:extLst>
              <a:ext uri="{FF2B5EF4-FFF2-40B4-BE49-F238E27FC236}">
                <a16:creationId xmlns:a16="http://schemas.microsoft.com/office/drawing/2014/main" id="{3C7738F9-CAE2-47C3-9DBC-12C6421401BA}"/>
              </a:ext>
            </a:extLst>
          </p:cNvPr>
          <p:cNvSpPr/>
          <p:nvPr/>
        </p:nvSpPr>
        <p:spPr>
          <a:xfrm flipH="1">
            <a:off x="351725" y="5972961"/>
            <a:ext cx="4137725" cy="1853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1A4403F-2793-4FED-B9B1-E6985D2AF322}"/>
              </a:ext>
            </a:extLst>
          </p:cNvPr>
          <p:cNvSpPr/>
          <p:nvPr/>
        </p:nvSpPr>
        <p:spPr>
          <a:xfrm flipH="1">
            <a:off x="4489450" y="6573724"/>
            <a:ext cx="3203251" cy="1853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1B5D01-7E5B-42E6-B89A-3C33ABEF325E}"/>
              </a:ext>
            </a:extLst>
          </p:cNvPr>
          <p:cNvSpPr txBox="1"/>
          <p:nvPr/>
        </p:nvSpPr>
        <p:spPr>
          <a:xfrm>
            <a:off x="8532539" y="5373395"/>
            <a:ext cx="3307735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CA" dirty="0"/>
              <a:t>Vector direction also inversed.</a:t>
            </a:r>
          </a:p>
          <a:p>
            <a:r>
              <a:rPr lang="en-CA" dirty="0" err="1"/>
              <a:t>newVx</a:t>
            </a:r>
            <a:r>
              <a:rPr lang="en-CA" dirty="0"/>
              <a:t> = -Vx</a:t>
            </a:r>
          </a:p>
          <a:p>
            <a:r>
              <a:rPr lang="en-CA" dirty="0" err="1"/>
              <a:t>newVy</a:t>
            </a:r>
            <a:r>
              <a:rPr lang="en-CA" dirty="0"/>
              <a:t> = -</a:t>
            </a:r>
            <a:r>
              <a:rPr lang="en-CA" dirty="0" err="1"/>
              <a:t>Vy</a:t>
            </a:r>
            <a:endParaRPr lang="en-CA" dirty="0"/>
          </a:p>
          <a:p>
            <a:r>
              <a:rPr lang="en-CA" dirty="0" err="1"/>
              <a:t>newVz</a:t>
            </a:r>
            <a:r>
              <a:rPr lang="en-CA" dirty="0"/>
              <a:t> = -</a:t>
            </a:r>
            <a:r>
              <a:rPr lang="en-CA" dirty="0" err="1"/>
              <a:t>Vz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47968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23D55-63CE-47E2-91EA-B0197645B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Pathlines</a:t>
            </a:r>
            <a:r>
              <a:rPr lang="en-CA" dirty="0"/>
              <a:t> and plane crossing test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D65918-8103-4C3D-82BD-D614C93ED6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468" y="972013"/>
            <a:ext cx="9607061" cy="520382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0C6F8F03-4125-4D11-9F17-A194475A889B}"/>
              </a:ext>
            </a:extLst>
          </p:cNvPr>
          <p:cNvSpPr/>
          <p:nvPr/>
        </p:nvSpPr>
        <p:spPr>
          <a:xfrm rot="6963742">
            <a:off x="5753674" y="3585457"/>
            <a:ext cx="504411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C45E32-8256-4F35-9A44-315B22C25723}"/>
              </a:ext>
            </a:extLst>
          </p:cNvPr>
          <p:cNvSpPr txBox="1"/>
          <p:nvPr/>
        </p:nvSpPr>
        <p:spPr>
          <a:xfrm>
            <a:off x="6005879" y="2989282"/>
            <a:ext cx="18115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Particle Injection </a:t>
            </a:r>
          </a:p>
          <a:p>
            <a:r>
              <a:rPr lang="en-CA" dirty="0"/>
              <a:t>(Mitral valve)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E883F79-6B8A-425F-9343-F0CB927C5602}"/>
              </a:ext>
            </a:extLst>
          </p:cNvPr>
          <p:cNvCxnSpPr/>
          <p:nvPr/>
        </p:nvCxnSpPr>
        <p:spPr>
          <a:xfrm>
            <a:off x="3959604" y="4026716"/>
            <a:ext cx="704675" cy="310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C1ADFD0-0258-49BD-A692-4583582E42B2}"/>
              </a:ext>
            </a:extLst>
          </p:cNvPr>
          <p:cNvSpPr txBox="1"/>
          <p:nvPr/>
        </p:nvSpPr>
        <p:spPr>
          <a:xfrm>
            <a:off x="2547679" y="3827773"/>
            <a:ext cx="14119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Testing Plane</a:t>
            </a:r>
          </a:p>
          <a:p>
            <a:r>
              <a:rPr lang="en-CA" dirty="0"/>
              <a:t>(Aortic valve)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6D6FA1-706E-4AAB-8A5F-69B4D4123E5F}"/>
              </a:ext>
            </a:extLst>
          </p:cNvPr>
          <p:cNvSpPr txBox="1"/>
          <p:nvPr/>
        </p:nvSpPr>
        <p:spPr>
          <a:xfrm>
            <a:off x="7817465" y="2905947"/>
            <a:ext cx="3926049" cy="34163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CA" dirty="0"/>
              <a:t>Particles are injected at time index 9.</a:t>
            </a:r>
          </a:p>
          <a:p>
            <a:r>
              <a:rPr lang="en-CA" dirty="0"/>
              <a:t>Particles are traced for a full heart cycle.</a:t>
            </a:r>
          </a:p>
          <a:p>
            <a:r>
              <a:rPr lang="en-CA" dirty="0"/>
              <a:t>(time index 9..15, 0..9)</a:t>
            </a:r>
          </a:p>
          <a:p>
            <a:endParaRPr lang="en-CA" dirty="0"/>
          </a:p>
          <a:p>
            <a:r>
              <a:rPr lang="en-CA" dirty="0"/>
              <a:t>Each line segment was tested whether it has intersection with the plane.</a:t>
            </a:r>
          </a:p>
          <a:p>
            <a:r>
              <a:rPr lang="en-CA" dirty="0"/>
              <a:t>Here, they are represented as</a:t>
            </a:r>
          </a:p>
          <a:p>
            <a:pPr marL="285750" indent="-285750">
              <a:buFontTx/>
              <a:buChar char="-"/>
            </a:pPr>
            <a:r>
              <a:rPr lang="en-CA" dirty="0"/>
              <a:t>Red: inside the chamber</a:t>
            </a:r>
          </a:p>
          <a:p>
            <a:pPr marL="285750" indent="-285750">
              <a:buFontTx/>
              <a:buChar char="-"/>
            </a:pPr>
            <a:r>
              <a:rPr lang="en-CA" dirty="0"/>
              <a:t>Green: crosses the plane</a:t>
            </a:r>
          </a:p>
          <a:p>
            <a:pPr marL="285750" indent="-285750">
              <a:buFontTx/>
              <a:buChar char="-"/>
            </a:pPr>
            <a:r>
              <a:rPr lang="en-CA" dirty="0"/>
              <a:t>Yellow: outside the chamber</a:t>
            </a:r>
          </a:p>
          <a:p>
            <a:r>
              <a:rPr lang="en-CA" dirty="0" err="1"/>
              <a:t>Pathlines</a:t>
            </a:r>
            <a:r>
              <a:rPr lang="en-CA" dirty="0"/>
              <a:t> that does not cross the testing plane were ignored.</a:t>
            </a: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DE3F969A-5F62-4D3F-B4CA-31E47CC4DA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932512"/>
              </p:ext>
            </p:extLst>
          </p:nvPr>
        </p:nvGraphicFramePr>
        <p:xfrm>
          <a:off x="351725" y="6189361"/>
          <a:ext cx="734097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811">
                  <a:extLst>
                    <a:ext uri="{9D8B030D-6E8A-4147-A177-3AD203B41FA5}">
                      <a16:colId xmlns:a16="http://schemas.microsoft.com/office/drawing/2014/main" val="1102677295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61993598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14963094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4194457096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11556764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2149301229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75109242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833381883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2577566106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1653673287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458035346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400374111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571322491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852467634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3537235002"/>
                    </a:ext>
                  </a:extLst>
                </a:gridCol>
                <a:gridCol w="458811">
                  <a:extLst>
                    <a:ext uri="{9D8B030D-6E8A-4147-A177-3AD203B41FA5}">
                      <a16:colId xmlns:a16="http://schemas.microsoft.com/office/drawing/2014/main" val="29445008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810741"/>
                  </a:ext>
                </a:extLst>
              </a:tr>
            </a:tbl>
          </a:graphicData>
        </a:graphic>
      </p:graphicFrame>
      <p:sp>
        <p:nvSpPr>
          <p:cNvPr id="13" name="Arrow: Right 12">
            <a:extLst>
              <a:ext uri="{FF2B5EF4-FFF2-40B4-BE49-F238E27FC236}">
                <a16:creationId xmlns:a16="http://schemas.microsoft.com/office/drawing/2014/main" id="{C8A492F7-C216-4834-A674-060BE82D57A0}"/>
              </a:ext>
            </a:extLst>
          </p:cNvPr>
          <p:cNvSpPr/>
          <p:nvPr/>
        </p:nvSpPr>
        <p:spPr>
          <a:xfrm>
            <a:off x="4489450" y="5972961"/>
            <a:ext cx="3203251" cy="1853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B87E460E-44AD-471C-85D2-6296DC010235}"/>
              </a:ext>
            </a:extLst>
          </p:cNvPr>
          <p:cNvSpPr/>
          <p:nvPr/>
        </p:nvSpPr>
        <p:spPr>
          <a:xfrm>
            <a:off x="351725" y="6573724"/>
            <a:ext cx="4137725" cy="1853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016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E79FE-6552-43D9-906F-EF42737B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Pathlines</a:t>
            </a:r>
            <a:r>
              <a:rPr lang="en-CA" dirty="0"/>
              <a:t> and plane crossing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2137D-54EA-4E81-AC79-BD064F287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CA"/>
              <a:t>### Number of Cells 441</a:t>
            </a:r>
          </a:p>
          <a:p>
            <a:r>
              <a:rPr lang="en-CA"/>
              <a:t>Intersection line 52 segment 5 at [178.06978529205443, 147.2661804195047, 69.15543244671052], inward</a:t>
            </a:r>
          </a:p>
          <a:p>
            <a:r>
              <a:rPr lang="en-CA"/>
              <a:t>Intersection line 52 segment 11 at [174.280473105403, 137.9335587579072, 68.74617593159834], outward</a:t>
            </a:r>
          </a:p>
          <a:p>
            <a:r>
              <a:rPr lang="en-CA"/>
              <a:t>Intersection line 53 segment 5 at [180.47455637560236, 148.81439907702475, 66.58760271434889], inward</a:t>
            </a:r>
          </a:p>
          <a:p>
            <a:r>
              <a:rPr lang="en-CA"/>
              <a:t>Intersection line 53 segment 11 at [174.8265169017738, 142.2231412977263, 70.70857168717289], outward</a:t>
            </a:r>
          </a:p>
          <a:p>
            <a:r>
              <a:rPr lang="en-CA"/>
              <a:t>Intersection line 73 segment 4 at [177.78310690034806, 146.35950533114223, 68.99479330006822], inward</a:t>
            </a:r>
          </a:p>
          <a:p>
            <a:r>
              <a:rPr lang="en-CA"/>
              <a:t>Intersection line 73 segment 10 at [170.0644349534382, 132.59439298604588, 71.55144934593429], outward</a:t>
            </a:r>
          </a:p>
          <a:p>
            <a:r>
              <a:rPr lang="en-CA"/>
              <a:t>Intersection line 74 segment 4 at [177.95852424394172, 145.4627309036188, 68.15482547385561], inward</a:t>
            </a:r>
          </a:p>
          <a:p>
            <a:r>
              <a:rPr lang="en-CA"/>
              <a:t>Intersection line 74 segment 9 at [171.87946934051467, 133.12678408924927, 69.20215075447284], outward</a:t>
            </a:r>
          </a:p>
          <a:p>
            <a:r>
              <a:rPr lang="en-CA"/>
              <a:t>Intersection line 75 segment 3 at [180.22527228820925, 146.5476543726828, 65.49235082377739], inward</a:t>
            </a:r>
          </a:p>
          <a:p>
            <a:r>
              <a:rPr lang="en-CA"/>
              <a:t>Intersection line 75 segment 11 at [173.7669659559862, 138.7085606321124, 70.00914177182516], outward</a:t>
            </a:r>
          </a:p>
          <a:p>
            <a:r>
              <a:rPr lang="en-CA"/>
              <a:t>Intersection line 76 segment 2 at [182.38672910009552, 149.6245337439017, 64.2736832093339], inward</a:t>
            </a:r>
          </a:p>
          <a:p>
            <a:r>
              <a:rPr lang="en-CA"/>
              <a:t>Intersection line 76 segment 10 at [173.5681961790092, 140.18719017350244, 71.25986282855862], outward</a:t>
            </a:r>
          </a:p>
          <a:p>
            <a:r>
              <a:rPr lang="en-CA"/>
              <a:t>Intersection line 77 segment 2 at [184.22953741796636, 151.56241286475435, 62.791648307961744], inward</a:t>
            </a:r>
          </a:p>
          <a:p>
            <a:r>
              <a:rPr lang="en-CA"/>
              <a:t>Intersection line 77 segment 8 at [177.34734277587563, 145.26136848257207, 68.93163335472553], outward</a:t>
            </a:r>
          </a:p>
          <a:p>
            <a:r>
              <a:rPr lang="en-CA"/>
              <a:t>Intersection line 78 segment 3 at [184.47402585600202, 150.68092294508932, 61.859061832238105], inward</a:t>
            </a:r>
          </a:p>
          <a:p>
            <a:r>
              <a:rPr lang="en-CA"/>
              <a:t>Intersection line 78 segment 9 at [175.33690557556218, 141.84991798136446, 69.70993501260952], outward</a:t>
            </a:r>
          </a:p>
        </p:txBody>
      </p:sp>
    </p:spTree>
    <p:extLst>
      <p:ext uri="{BB962C8B-B14F-4D97-AF65-F5344CB8AC3E}">
        <p14:creationId xmlns:p14="http://schemas.microsoft.com/office/powerpoint/2010/main" val="198079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78B49-D791-461C-A375-C0E12A5B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Further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8C126-5E08-4373-B368-136A4A5F7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2589"/>
            <a:ext cx="7867650" cy="5204374"/>
          </a:xfrm>
        </p:spPr>
        <p:txBody>
          <a:bodyPr/>
          <a:lstStyle/>
          <a:p>
            <a:r>
              <a:rPr lang="en-CA" dirty="0"/>
              <a:t>Contour drawing for valve definition.</a:t>
            </a:r>
          </a:p>
          <a:p>
            <a:pPr lvl="1"/>
            <a:r>
              <a:rPr lang="en-CA" dirty="0"/>
              <a:t>Currently, the particle injection plane and the testing plane are rectangle.</a:t>
            </a:r>
          </a:p>
          <a:p>
            <a:pPr lvl="1"/>
            <a:r>
              <a:rPr lang="en-CA" dirty="0"/>
              <a:t>Contour drawing widget can be used to define valves in circular or arbitrary shape.</a:t>
            </a:r>
          </a:p>
          <a:p>
            <a:r>
              <a:rPr lang="en-CA" dirty="0"/>
              <a:t>Temporal interpolation</a:t>
            </a:r>
          </a:p>
          <a:p>
            <a:pPr lvl="1"/>
            <a:r>
              <a:rPr lang="en-CA" dirty="0"/>
              <a:t>The library provides temporal interpolator.</a:t>
            </a:r>
          </a:p>
          <a:p>
            <a:pPr lvl="1"/>
            <a:r>
              <a:rPr lang="en-CA" dirty="0"/>
              <a:t>Time steps can be divided into 2-folds or 3-folds, and it may make </a:t>
            </a:r>
            <a:r>
              <a:rPr lang="en-CA" dirty="0" err="1"/>
              <a:t>pathlines</a:t>
            </a:r>
            <a:r>
              <a:rPr lang="en-CA" dirty="0"/>
              <a:t> softer.</a:t>
            </a:r>
          </a:p>
          <a:p>
            <a:r>
              <a:rPr lang="en-CA" dirty="0"/>
              <a:t>How to calculate the residual volume?</a:t>
            </a:r>
          </a:p>
          <a:p>
            <a:endParaRPr lang="en-CA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00EA218-CCC9-4DD0-A33A-8A9FD01E2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9300" y="972589"/>
            <a:ext cx="123825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536134"/>
      </p:ext>
    </p:extLst>
  </p:cSld>
  <p:clrMapOvr>
    <a:masterClrMapping/>
  </p:clrMapOvr>
</p:sld>
</file>

<file path=ppt/theme/theme1.xml><?xml version="1.0" encoding="utf-8"?>
<a:theme xmlns:a="http://schemas.openxmlformats.org/drawingml/2006/main" name="basic_simp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c_simple" id="{2C92DAD2-F645-4341-84DC-9BE4CD381C7A}" vid="{65B86554-C378-4CF7-81B1-35A2C15B0C8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basic_simple</Template>
  <TotalTime>919</TotalTime>
  <Words>573</Words>
  <Application>Microsoft Office PowerPoint</Application>
  <PresentationFormat>Widescreen</PresentationFormat>
  <Paragraphs>103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basic_simple</vt:lpstr>
      <vt:lpstr>Summary</vt:lpstr>
      <vt:lpstr>Streamline (Forward and Backward tracing, time phase = 9)</vt:lpstr>
      <vt:lpstr>Streamline (Forward tracing, time phase = 9)</vt:lpstr>
      <vt:lpstr>Streamline (Backward tracing, time phase = 9)</vt:lpstr>
      <vt:lpstr>Pathline (forward tracing from MV)</vt:lpstr>
      <vt:lpstr>Pathline (backward tracing from AV)</vt:lpstr>
      <vt:lpstr>Pathlines and plane crossing test</vt:lpstr>
      <vt:lpstr>Pathlines and plane crossing test</vt:lpstr>
      <vt:lpstr>Further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Color: mag_struct.mat, Vector: vel_struct.mat</dc:title>
  <dc:creator>Hansuk Kim</dc:creator>
  <cp:lastModifiedBy>Hansuk Kim</cp:lastModifiedBy>
  <cp:revision>23</cp:revision>
  <dcterms:created xsi:type="dcterms:W3CDTF">2020-05-28T05:04:55Z</dcterms:created>
  <dcterms:modified xsi:type="dcterms:W3CDTF">2020-07-15T05:12:45Z</dcterms:modified>
</cp:coreProperties>
</file>